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6a84f8453_1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6a84f8453_1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dfba9d251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dfba9d251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dfba9d2510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dfba9d2510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fba9d25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fba9d25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fba9d251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fba9d251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fba9d2510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fba9d2510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fba9d251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fba9d251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1524269c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1524269c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1524269c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1524269c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youtube.com/watch?v=QAtZlZgYBw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journaldunet.com/solutions/intranet-extranet/gestion-de-contenu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74AA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17088"/>
          <a:stretch/>
        </p:blipFill>
        <p:spPr>
          <a:xfrm>
            <a:off x="200075" y="169450"/>
            <a:ext cx="1517949" cy="88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0075" y="169450"/>
            <a:ext cx="640800" cy="640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406800" y="3855950"/>
            <a:ext cx="3000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5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Encadrant : </a:t>
            </a:r>
            <a:endParaRPr b="1" sz="145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ES-SARRAJ Fouad</a:t>
            </a:r>
            <a:endParaRPr b="1" sz="145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335250" y="3855950"/>
            <a:ext cx="30000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5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Réalisation</a:t>
            </a:r>
            <a:r>
              <a:rPr b="1" lang="en-GB" sz="145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: </a:t>
            </a:r>
            <a:endParaRPr sz="145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5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Asmae </a:t>
            </a:r>
            <a:r>
              <a:rPr lang="en-GB" sz="145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HAMIDOUCHE</a:t>
            </a:r>
            <a:endParaRPr sz="145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5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</a:t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1643250" y="1971450"/>
            <a:ext cx="58575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300">
                <a:solidFill>
                  <a:schemeClr val="lt1"/>
                </a:solidFill>
              </a:rPr>
              <a:t>Projet 9 - Site Web d'une ville avec WordPress</a:t>
            </a:r>
            <a:endParaRPr b="1" sz="3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/>
          <p:nvPr/>
        </p:nvSpPr>
        <p:spPr>
          <a:xfrm>
            <a:off x="0" y="0"/>
            <a:ext cx="9144000" cy="918900"/>
          </a:xfrm>
          <a:prstGeom prst="rect">
            <a:avLst/>
          </a:prstGeom>
          <a:solidFill>
            <a:srgbClr val="0074A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100">
                <a:solidFill>
                  <a:srgbClr val="FFFFFF"/>
                </a:solidFill>
              </a:rPr>
              <a:t>RESSOURCES</a:t>
            </a:r>
            <a:endParaRPr b="1" sz="3100">
              <a:solidFill>
                <a:srgbClr val="FFFFFF"/>
              </a:solidFill>
            </a:endParaRPr>
          </a:p>
        </p:txBody>
      </p:sp>
      <p:sp>
        <p:nvSpPr>
          <p:cNvPr id="112" name="Google Shape;112;p22"/>
          <p:cNvSpPr txBox="1"/>
          <p:nvPr/>
        </p:nvSpPr>
        <p:spPr>
          <a:xfrm>
            <a:off x="1003200" y="1234050"/>
            <a:ext cx="7137600" cy="3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Vidéo Youtube : </a:t>
            </a:r>
            <a:r>
              <a:rPr b="1" lang="en-GB"/>
              <a:t> </a:t>
            </a:r>
            <a:r>
              <a:rPr lang="en-GB" sz="1600" u="sng">
                <a:solidFill>
                  <a:srgbClr val="0074AA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https://www.youtube.com/watch?v=QAtZlZgYBwE</a:t>
            </a:r>
            <a:endParaRPr sz="1600">
              <a:solidFill>
                <a:srgbClr val="0074A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74A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000000"/>
                </a:solidFill>
              </a:rPr>
              <a:t>Formation :</a:t>
            </a:r>
            <a:r>
              <a:rPr lang="en-GB" sz="1600">
                <a:solidFill>
                  <a:srgbClr val="0074AA"/>
                </a:solidFill>
              </a:rPr>
              <a:t>   https://wordpress.com/learn/</a:t>
            </a:r>
            <a:endParaRPr sz="1600">
              <a:solidFill>
                <a:srgbClr val="0074A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74A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74A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0" y="0"/>
            <a:ext cx="2678400" cy="5143500"/>
          </a:xfrm>
          <a:prstGeom prst="rect">
            <a:avLst/>
          </a:prstGeom>
          <a:solidFill>
            <a:srgbClr val="0074A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100">
                <a:solidFill>
                  <a:srgbClr val="FFFFFF"/>
                </a:solidFill>
              </a:rPr>
              <a:t>      PLAN</a:t>
            </a:r>
            <a:endParaRPr b="1" sz="3100">
              <a:solidFill>
                <a:srgbClr val="FFFFFF"/>
              </a:solidFill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176850" y="1868750"/>
            <a:ext cx="55083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100">
                <a:solidFill>
                  <a:schemeClr val="dk1"/>
                </a:solidFill>
              </a:rPr>
              <a:t>-</a:t>
            </a:r>
            <a:r>
              <a:rPr b="1" lang="en-GB" sz="3100">
                <a:solidFill>
                  <a:schemeClr val="dk1"/>
                </a:solidFill>
              </a:rPr>
              <a:t>qu'est-ce qu'un CMS ?</a:t>
            </a:r>
            <a:br>
              <a:rPr b="1" lang="en-GB" sz="3100">
                <a:solidFill>
                  <a:schemeClr val="dk1"/>
                </a:solidFill>
              </a:rPr>
            </a:br>
            <a:r>
              <a:rPr b="1" lang="en-GB" sz="3100">
                <a:solidFill>
                  <a:schemeClr val="dk1"/>
                </a:solidFill>
              </a:rPr>
              <a:t>-WordPress ?</a:t>
            </a:r>
            <a:endParaRPr b="1" sz="3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600"/>
              </a:spcAft>
              <a:buNone/>
            </a:pPr>
            <a:r>
              <a:rPr b="1" lang="en-GB" sz="3100">
                <a:solidFill>
                  <a:schemeClr val="dk1"/>
                </a:solidFill>
              </a:rPr>
              <a:t>-Options</a:t>
            </a:r>
            <a:br>
              <a:rPr b="1" lang="en-GB" sz="3100">
                <a:solidFill>
                  <a:schemeClr val="dk1"/>
                </a:solidFill>
              </a:rPr>
            </a:br>
            <a:r>
              <a:rPr b="1" lang="en-GB" sz="3100">
                <a:solidFill>
                  <a:schemeClr val="dk1"/>
                </a:solidFill>
              </a:rPr>
              <a:t>-Besoin</a:t>
            </a:r>
            <a:br>
              <a:rPr b="1" lang="en-GB" sz="3100">
                <a:solidFill>
                  <a:schemeClr val="dk1"/>
                </a:solidFill>
              </a:rPr>
            </a:br>
            <a:r>
              <a:rPr b="1" lang="en-GB" sz="3100">
                <a:solidFill>
                  <a:schemeClr val="dk1"/>
                </a:solidFill>
              </a:rPr>
              <a:t>-Realisation</a:t>
            </a:r>
            <a:br>
              <a:rPr b="1" lang="en-GB" sz="3100">
                <a:solidFill>
                  <a:schemeClr val="dk1"/>
                </a:solidFill>
              </a:rPr>
            </a:br>
            <a:r>
              <a:rPr b="1" lang="en-GB" sz="3100">
                <a:solidFill>
                  <a:schemeClr val="dk1"/>
                </a:solidFill>
              </a:rPr>
              <a:t>-Ressources</a:t>
            </a:r>
            <a:endParaRPr b="1" sz="3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311700" y="1409175"/>
            <a:ext cx="8520600" cy="3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rgbClr val="000000"/>
                </a:solidFill>
              </a:rPr>
              <a:t>Le </a:t>
            </a:r>
            <a:r>
              <a:rPr b="1" lang="en-GB" sz="2700">
                <a:solidFill>
                  <a:srgbClr val="000000"/>
                </a:solidFill>
              </a:rPr>
              <a:t>Système de</a:t>
            </a:r>
            <a:r>
              <a:rPr b="1" lang="en-GB" sz="2700">
                <a:solidFill>
                  <a:srgbClr val="000000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-GB" sz="2700">
                <a:solidFill>
                  <a:srgbClr val="000000"/>
                </a:solidFill>
              </a:rPr>
              <a:t>Gestion de Contenu</a:t>
            </a:r>
            <a:r>
              <a:rPr b="1" lang="en-GB" sz="2700">
                <a:solidFill>
                  <a:srgbClr val="595959"/>
                </a:solidFill>
              </a:rPr>
              <a:t> </a:t>
            </a:r>
            <a:r>
              <a:rPr lang="en-GB" sz="2500">
                <a:solidFill>
                  <a:srgbClr val="000000"/>
                </a:solidFill>
              </a:rPr>
              <a:t>(SGC) ou </a:t>
            </a:r>
            <a:r>
              <a:rPr b="1" lang="en-GB" sz="2500">
                <a:solidFill>
                  <a:srgbClr val="000000"/>
                </a:solidFill>
              </a:rPr>
              <a:t>Content Management System</a:t>
            </a:r>
            <a:r>
              <a:rPr lang="en-GB" sz="2500">
                <a:solidFill>
                  <a:srgbClr val="000000"/>
                </a:solidFill>
              </a:rPr>
              <a:t> (CMS) en anglais,</a:t>
            </a:r>
            <a:endParaRPr sz="25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500">
                <a:solidFill>
                  <a:srgbClr val="000000"/>
                </a:solidFill>
              </a:rPr>
              <a:t>regroupe une catégorie de logiciels qui permettent de concevoir, gérer et mettre à jour des sites Web ou des application mobile de manière dynamique.</a:t>
            </a:r>
            <a:endParaRPr sz="3500">
              <a:solidFill>
                <a:srgbClr val="595959"/>
              </a:solidFill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0" y="0"/>
            <a:ext cx="9144000" cy="918900"/>
          </a:xfrm>
          <a:prstGeom prst="rect">
            <a:avLst/>
          </a:prstGeom>
          <a:solidFill>
            <a:srgbClr val="0074A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100">
                <a:solidFill>
                  <a:srgbClr val="FFFFFF"/>
                </a:solidFill>
              </a:rPr>
              <a:t>qu'est-ce qu'un CMS ?</a:t>
            </a:r>
            <a:endParaRPr b="1" sz="3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311700" y="167692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rgbClr val="000000"/>
                </a:solidFill>
              </a:rPr>
              <a:t>WordPress</a:t>
            </a:r>
            <a:r>
              <a:rPr lang="en-GB" sz="2100">
                <a:solidFill>
                  <a:srgbClr val="000000"/>
                </a:solidFill>
              </a:rPr>
              <a:t> est un Système de Gestion de Contenu</a:t>
            </a:r>
            <a:r>
              <a:rPr lang="en-GB" sz="2800">
                <a:solidFill>
                  <a:srgbClr val="595959"/>
                </a:solidFill>
              </a:rPr>
              <a:t> </a:t>
            </a:r>
            <a:r>
              <a:rPr lang="en-GB" sz="2100">
                <a:solidFill>
                  <a:srgbClr val="595959"/>
                </a:solidFill>
              </a:rPr>
              <a:t>(CMS) </a:t>
            </a:r>
            <a:r>
              <a:rPr lang="en-GB" sz="2100">
                <a:solidFill>
                  <a:srgbClr val="000000"/>
                </a:solidFill>
              </a:rPr>
              <a:t>gratuit, libre et open-source. </a:t>
            </a:r>
            <a:endParaRPr sz="21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000000"/>
                </a:solidFill>
              </a:rPr>
              <a:t>Ce logiciel écrit en </a:t>
            </a:r>
            <a:r>
              <a:rPr b="1" lang="en-GB" sz="2100">
                <a:solidFill>
                  <a:srgbClr val="000000"/>
                </a:solidFill>
              </a:rPr>
              <a:t>PHP</a:t>
            </a:r>
            <a:r>
              <a:rPr lang="en-GB" sz="2100">
                <a:solidFill>
                  <a:srgbClr val="000000"/>
                </a:solidFill>
              </a:rPr>
              <a:t> repose sur une base de données </a:t>
            </a:r>
            <a:r>
              <a:rPr b="1" lang="en-GB" sz="2100">
                <a:solidFill>
                  <a:srgbClr val="000000"/>
                </a:solidFill>
              </a:rPr>
              <a:t>MySQL</a:t>
            </a:r>
            <a:r>
              <a:rPr lang="en-GB" sz="2100">
                <a:solidFill>
                  <a:srgbClr val="000000"/>
                </a:solidFill>
              </a:rPr>
              <a:t>. </a:t>
            </a:r>
            <a:endParaRPr sz="21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2000"/>
              </a:spcBef>
              <a:spcAft>
                <a:spcPts val="1200"/>
              </a:spcAft>
              <a:buNone/>
            </a:pPr>
            <a:r>
              <a:rPr lang="en-GB" sz="2100">
                <a:solidFill>
                  <a:srgbClr val="000000"/>
                </a:solidFill>
              </a:rPr>
              <a:t>Les fonctionnalités de WordPress lui permettent de créer et gérer différents types de </a:t>
            </a:r>
            <a:r>
              <a:rPr b="1" lang="en-GB" sz="2100">
                <a:solidFill>
                  <a:srgbClr val="000000"/>
                </a:solidFill>
              </a:rPr>
              <a:t>Sites Web</a:t>
            </a:r>
            <a:r>
              <a:rPr lang="en-GB" sz="2100">
                <a:solidFill>
                  <a:srgbClr val="000000"/>
                </a:solidFill>
              </a:rPr>
              <a:t> </a:t>
            </a:r>
            <a:endParaRPr sz="2100">
              <a:solidFill>
                <a:srgbClr val="595959"/>
              </a:solidFill>
            </a:endParaRPr>
          </a:p>
        </p:txBody>
      </p:sp>
      <p:sp>
        <p:nvSpPr>
          <p:cNvPr id="76" name="Google Shape;76;p16"/>
          <p:cNvSpPr/>
          <p:nvPr/>
        </p:nvSpPr>
        <p:spPr>
          <a:xfrm>
            <a:off x="0" y="0"/>
            <a:ext cx="9144000" cy="918900"/>
          </a:xfrm>
          <a:prstGeom prst="rect">
            <a:avLst/>
          </a:prstGeom>
          <a:solidFill>
            <a:srgbClr val="0074A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100">
                <a:solidFill>
                  <a:srgbClr val="FFFFFF"/>
                </a:solidFill>
              </a:rPr>
              <a:t>WordPress ?</a:t>
            </a:r>
            <a:endParaRPr b="1" sz="3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615000" y="1502825"/>
            <a:ext cx="7914000" cy="3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2200">
                <a:solidFill>
                  <a:srgbClr val="000000"/>
                </a:solidFill>
              </a:rPr>
              <a:t>La liberté d’action : </a:t>
            </a:r>
            <a:r>
              <a:rPr lang="en-GB" sz="2200">
                <a:solidFill>
                  <a:srgbClr val="000000"/>
                </a:solidFill>
              </a:rPr>
              <a:t>télécharger son logiciel gratuitement.</a:t>
            </a:r>
            <a:endParaRPr sz="2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2200">
                <a:solidFill>
                  <a:srgbClr val="000000"/>
                </a:solidFill>
              </a:rPr>
              <a:t>Facilité d’utilisation</a:t>
            </a:r>
            <a:br>
              <a:rPr b="1" lang="en-GB" sz="2200">
                <a:solidFill>
                  <a:srgbClr val="000000"/>
                </a:solidFill>
              </a:rPr>
            </a:br>
            <a:r>
              <a:rPr b="1" lang="en-GB" sz="2200">
                <a:solidFill>
                  <a:srgbClr val="000000"/>
                </a:solidFill>
              </a:rPr>
              <a:t>Personnalisable avec des thèmes</a:t>
            </a:r>
            <a:br>
              <a:rPr b="1" lang="en-GB" sz="2200">
                <a:solidFill>
                  <a:srgbClr val="000000"/>
                </a:solidFill>
              </a:rPr>
            </a:br>
            <a:r>
              <a:rPr b="1" lang="en-GB" sz="2200">
                <a:solidFill>
                  <a:srgbClr val="000000"/>
                </a:solidFill>
              </a:rPr>
              <a:t>Personnalisable avec des plugins</a:t>
            </a:r>
            <a:br>
              <a:rPr b="1" lang="en-GB" sz="2200">
                <a:solidFill>
                  <a:srgbClr val="000000"/>
                </a:solidFill>
              </a:rPr>
            </a:br>
            <a:r>
              <a:rPr b="1" lang="en-GB" sz="2200">
                <a:solidFill>
                  <a:srgbClr val="000000"/>
                </a:solidFill>
              </a:rPr>
              <a:t>Référencement facile….</a:t>
            </a:r>
            <a:r>
              <a:rPr b="1" lang="en-GB" sz="1100">
                <a:solidFill>
                  <a:srgbClr val="000000"/>
                </a:solidFill>
              </a:rPr>
              <a:t>.</a:t>
            </a:r>
            <a:endParaRPr b="1"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1200"/>
              </a:spcAft>
              <a:buNone/>
            </a:pPr>
            <a:r>
              <a:rPr lang="en-GB" sz="2100">
                <a:solidFill>
                  <a:srgbClr val="000000"/>
                </a:solidFill>
              </a:rPr>
              <a:t> </a:t>
            </a:r>
            <a:endParaRPr sz="2100">
              <a:solidFill>
                <a:srgbClr val="595959"/>
              </a:solidFill>
            </a:endParaRPr>
          </a:p>
        </p:txBody>
      </p:sp>
      <p:sp>
        <p:nvSpPr>
          <p:cNvPr id="82" name="Google Shape;82;p17"/>
          <p:cNvSpPr/>
          <p:nvPr/>
        </p:nvSpPr>
        <p:spPr>
          <a:xfrm>
            <a:off x="0" y="0"/>
            <a:ext cx="9144000" cy="918900"/>
          </a:xfrm>
          <a:prstGeom prst="rect">
            <a:avLst/>
          </a:prstGeom>
          <a:solidFill>
            <a:srgbClr val="0074A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100">
                <a:solidFill>
                  <a:srgbClr val="FFFFFF"/>
                </a:solidFill>
              </a:rPr>
              <a:t>OPTIONS</a:t>
            </a:r>
            <a:endParaRPr b="1" sz="3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/>
        </p:nvSpPr>
        <p:spPr>
          <a:xfrm>
            <a:off x="4111225" y="1941525"/>
            <a:ext cx="4107000" cy="18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Réalisation</a:t>
            </a:r>
            <a:r>
              <a:rPr lang="en-GB" sz="2600"/>
              <a:t> d'un site web avec WordPress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-GB" sz="2600"/>
              <a:t>qui présente la ville houceima .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88" name="Google Shape;88;p18"/>
          <p:cNvSpPr/>
          <p:nvPr/>
        </p:nvSpPr>
        <p:spPr>
          <a:xfrm>
            <a:off x="0" y="0"/>
            <a:ext cx="3497100" cy="5143500"/>
          </a:xfrm>
          <a:prstGeom prst="rect">
            <a:avLst/>
          </a:prstGeom>
          <a:solidFill>
            <a:srgbClr val="0074A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4200">
                <a:solidFill>
                  <a:srgbClr val="FFFFFF"/>
                </a:solidFill>
              </a:rPr>
              <a:t>BESOIN</a:t>
            </a:r>
            <a:endParaRPr b="1" sz="4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>
            <a:off x="0" y="0"/>
            <a:ext cx="9144000" cy="918900"/>
          </a:xfrm>
          <a:prstGeom prst="rect">
            <a:avLst/>
          </a:prstGeom>
          <a:solidFill>
            <a:srgbClr val="0074A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100">
                <a:solidFill>
                  <a:srgbClr val="FFFFFF"/>
                </a:solidFill>
              </a:rPr>
              <a:t>REALISATION</a:t>
            </a:r>
            <a:endParaRPr b="1" sz="3100">
              <a:solidFill>
                <a:srgbClr val="FFFFFF"/>
              </a:solidFill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 rotWithShape="1">
          <a:blip r:embed="rId3">
            <a:alphaModFix/>
          </a:blip>
          <a:srcRect b="13956" l="0" r="1748" t="0"/>
          <a:stretch/>
        </p:blipFill>
        <p:spPr>
          <a:xfrm>
            <a:off x="1148763" y="1202450"/>
            <a:ext cx="6846475" cy="337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/>
          <p:nvPr/>
        </p:nvSpPr>
        <p:spPr>
          <a:xfrm>
            <a:off x="0" y="0"/>
            <a:ext cx="9144000" cy="918900"/>
          </a:xfrm>
          <a:prstGeom prst="rect">
            <a:avLst/>
          </a:prstGeom>
          <a:solidFill>
            <a:srgbClr val="0074A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100">
                <a:solidFill>
                  <a:srgbClr val="FFFFFF"/>
                </a:solidFill>
              </a:rPr>
              <a:t>REALISATION</a:t>
            </a:r>
            <a:endParaRPr b="1" sz="3100">
              <a:solidFill>
                <a:srgbClr val="FFFFFF"/>
              </a:solidFill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 rotWithShape="1">
          <a:blip r:embed="rId3">
            <a:alphaModFix/>
          </a:blip>
          <a:srcRect b="0" l="0" r="1748" t="0"/>
          <a:stretch/>
        </p:blipFill>
        <p:spPr>
          <a:xfrm>
            <a:off x="1376350" y="1071300"/>
            <a:ext cx="6846451" cy="391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/>
          <p:nvPr/>
        </p:nvSpPr>
        <p:spPr>
          <a:xfrm>
            <a:off x="0" y="0"/>
            <a:ext cx="9144000" cy="918900"/>
          </a:xfrm>
          <a:prstGeom prst="rect">
            <a:avLst/>
          </a:prstGeom>
          <a:solidFill>
            <a:srgbClr val="0074A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100">
                <a:solidFill>
                  <a:srgbClr val="FFFFFF"/>
                </a:solidFill>
              </a:rPr>
              <a:t>REALISATION</a:t>
            </a:r>
            <a:endParaRPr b="1" sz="3100">
              <a:solidFill>
                <a:srgbClr val="FFFFFF"/>
              </a:solidFill>
            </a:endParaRPr>
          </a:p>
        </p:txBody>
      </p:sp>
      <p:pic>
        <p:nvPicPr>
          <p:cNvPr id="106" name="Google Shape;106;p21"/>
          <p:cNvPicPr preferRelativeResize="0"/>
          <p:nvPr/>
        </p:nvPicPr>
        <p:blipFill rotWithShape="1">
          <a:blip r:embed="rId3">
            <a:alphaModFix/>
          </a:blip>
          <a:srcRect b="0" l="0" r="2171" t="0"/>
          <a:stretch/>
        </p:blipFill>
        <p:spPr>
          <a:xfrm>
            <a:off x="1376350" y="1056725"/>
            <a:ext cx="6817301" cy="391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